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2" r:id="rId4"/>
    <p:sldId id="274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2" r:id="rId13"/>
    <p:sldId id="270" r:id="rId14"/>
    <p:sldId id="275" r:id="rId15"/>
    <p:sldId id="271" r:id="rId16"/>
    <p:sldId id="273" r:id="rId17"/>
  </p:sldIdLst>
  <p:sldSz cx="9144000" cy="6858000" type="screen4x3"/>
  <p:notesSz cx="6858000" cy="9144000"/>
  <p:embeddedFontLst>
    <p:embeddedFont>
      <p:font typeface="나눔스퀘어" panose="020B0600000101010101" pitchFamily="50" charset="-127"/>
      <p:regular r:id="rId19"/>
    </p:embeddedFont>
    <p:embeddedFont>
      <p:font typeface="나눔스퀘어 Bold" panose="020B0600000101010101" pitchFamily="50" charset="-127"/>
      <p:bold r:id="rId20"/>
    </p:embeddedFont>
    <p:embeddedFont>
      <p:font typeface="나눔스퀘어 ExtraBold" panose="020B0600000101010101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421"/>
    <a:srgbClr val="898989"/>
    <a:srgbClr val="56555C"/>
    <a:srgbClr val="FAF8F4"/>
    <a:srgbClr val="000000"/>
    <a:srgbClr val="FFFAEF"/>
    <a:srgbClr val="FEEFD2"/>
    <a:srgbClr val="F5AA00"/>
    <a:srgbClr val="FEC554"/>
    <a:srgbClr val="F5F2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4660"/>
  </p:normalViewPr>
  <p:slideViewPr>
    <p:cSldViewPr>
      <p:cViewPr varScale="1">
        <p:scale>
          <a:sx n="68" d="100"/>
          <a:sy n="68" d="100"/>
        </p:scale>
        <p:origin x="166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2019-06-19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위치 확인 편리성 부분에서 </a:t>
            </a:r>
            <a:r>
              <a:rPr lang="ko-KR" altLang="en-US" dirty="0" err="1"/>
              <a:t>무인편의점이므로</a:t>
            </a:r>
            <a:r>
              <a:rPr lang="ko-KR" altLang="en-US" dirty="0"/>
              <a:t> 물어볼 </a:t>
            </a:r>
            <a:r>
              <a:rPr lang="ko-KR" altLang="en-US" dirty="0" err="1"/>
              <a:t>직원없음</a:t>
            </a:r>
            <a:r>
              <a:rPr lang="ko-KR" altLang="en-US" dirty="0"/>
              <a:t> 어플을 통해 확인 가능함으로써 해결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4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923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23528" y="630213"/>
            <a:ext cx="856895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636578" y="217215"/>
            <a:ext cx="234696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28" name="Picture 4" descr="C:\Users\madeit-top1\Documents\PPT\[11]Angrymomo_Yellow Simple\Mini-log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094" y1="38621" x2="32642" y2="65862"/>
                        <a14:foregroundMark x1="13774" y1="39655" x2="79811" y2="37241"/>
                        <a14:foregroundMark x1="88302" y1="33793" x2="72830" y2="66897"/>
                        <a14:foregroundMark x1="48679" y1="81034" x2="49057" y2="12759"/>
                        <a14:foregroundMark x1="4151" y1="33448" x2="25094" y2="67586"/>
                        <a14:foregroundMark x1="16415" y1="33793" x2="40943" y2="30000"/>
                        <a14:foregroundMark x1="38679" y1="23448" x2="61887" y2="21724"/>
                        <a14:foregroundMark x1="24151" y1="50000" x2="82830" y2="45172"/>
                        <a14:foregroundMark x1="66604" y1="34483" x2="91132" y2="33103"/>
                        <a14:foregroundMark x1="43774" y1="14828" x2="34528" y2="28621"/>
                        <a14:foregroundMark x1="27547" y1="70345" x2="38113" y2="68276"/>
                        <a14:foregroundMark x1="40755" y1="78621" x2="52830" y2="83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43" y="184941"/>
            <a:ext cx="682172" cy="37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7647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636578" y="217215"/>
            <a:ext cx="23469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3528" y="630213"/>
            <a:ext cx="856895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C:\Users\madeit-top1\Documents\PPT\[11]Angrymomo_Yellow Simple\Mini-log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094" y1="38621" x2="32642" y2="65862"/>
                        <a14:foregroundMark x1="13774" y1="39655" x2="79811" y2="37241"/>
                        <a14:foregroundMark x1="88302" y1="33793" x2="72830" y2="66897"/>
                        <a14:foregroundMark x1="48679" y1="81034" x2="49057" y2="12759"/>
                        <a14:foregroundMark x1="4151" y1="33448" x2="25094" y2="67586"/>
                        <a14:foregroundMark x1="16415" y1="33793" x2="40943" y2="30000"/>
                        <a14:foregroundMark x1="38679" y1="23448" x2="61887" y2="21724"/>
                        <a14:foregroundMark x1="24151" y1="50000" x2="82830" y2="45172"/>
                        <a14:foregroundMark x1="66604" y1="34483" x2="91132" y2="33103"/>
                        <a14:foregroundMark x1="43774" y1="14828" x2="34528" y2="28621"/>
                        <a14:foregroundMark x1="27547" y1="70345" x2="38113" y2="68276"/>
                        <a14:foregroundMark x1="40755" y1="78621" x2="52830" y2="83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43" y="184941"/>
            <a:ext cx="682172" cy="37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8E556582-29A5-4912-BEA1-BEA54FAD3E1C}" type="datetime1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660232" y="0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ko/%EB%AA%A8%EB%B0%94%EC%9D%BC-%EC%A0%84%ED%99%94-%EC%8A%A4%EB%A7%88%ED%8A%B8-%ED%8F%B0-%ED%9C%B4%EB%8C%80-%EC%A0%84%ED%99%94-%EC%A0%84%ED%99%94-%EC%95%84%EC%9D%B4%EC%BD%98-%ED%99%94%EB%A9%B4-2468068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://commons.wikimedia.org/wiki/File:User_icon_BLACK-01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pixabay.com/ko/%EB%AA%A8%EB%B0%94%EC%9D%BC-%EC%A0%84%ED%99%94-%EC%8A%A4%EB%A7%88%ED%8A%B8-%ED%8F%B0-%ED%9C%B4%EB%8C%80-%EC%A0%84%ED%99%94-%EC%A0%84%ED%99%94-%EC%95%84%EC%9D%B4%EC%BD%98-%ED%99%94%EB%A9%B4-2468068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pixabay.com/ko/%EB%AA%A8%EB%B0%94%EC%9D%BC-%EC%A0%84%ED%99%94-%EC%8A%A4%EB%A7%88%ED%8A%B8-%ED%8F%B0-%ED%9C%B4%EB%8C%80-%EC%A0%84%ED%99%94-%EC%A0%84%ED%99%94-%EC%95%84%EC%9D%B4%EC%BD%98-%ED%99%94%EB%A9%B4-2468068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BC2884-63E2-4F9A-8567-C844641D7E01}"/>
              </a:ext>
            </a:extLst>
          </p:cNvPr>
          <p:cNvSpPr/>
          <p:nvPr/>
        </p:nvSpPr>
        <p:spPr>
          <a:xfrm>
            <a:off x="2267744" y="1195519"/>
            <a:ext cx="4536504" cy="439372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419100" dist="215900" dir="468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emart24 pngì ëí ì´ë¯¸ì§ ê²ìê²°ê³¼">
            <a:extLst>
              <a:ext uri="{FF2B5EF4-FFF2-40B4-BE49-F238E27FC236}">
                <a16:creationId xmlns:a16="http://schemas.microsoft.com/office/drawing/2014/main" id="{78496740-8C01-46FD-84DF-341B85346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542" y="1510692"/>
            <a:ext cx="3626916" cy="98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0E9576-039D-4F2D-93F6-B0EDFF3EB87C}"/>
              </a:ext>
            </a:extLst>
          </p:cNvPr>
          <p:cNvSpPr txBox="1"/>
          <p:nvPr/>
        </p:nvSpPr>
        <p:spPr>
          <a:xfrm>
            <a:off x="3861993" y="4751936"/>
            <a:ext cx="183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655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맛에 이마트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4C2DD-C920-4DDD-811A-E8C623E42582}"/>
              </a:ext>
            </a:extLst>
          </p:cNvPr>
          <p:cNvSpPr txBox="1"/>
          <p:nvPr/>
        </p:nvSpPr>
        <p:spPr>
          <a:xfrm>
            <a:off x="3419624" y="2448518"/>
            <a:ext cx="243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655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무인 편의점 응용기술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3EBCEB-7178-4B8B-BF2C-237501B09876}"/>
              </a:ext>
            </a:extLst>
          </p:cNvPr>
          <p:cNvSpPr txBox="1"/>
          <p:nvPr/>
        </p:nvSpPr>
        <p:spPr>
          <a:xfrm>
            <a:off x="2462414" y="3031020"/>
            <a:ext cx="42191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매장 별 재고 확인 </a:t>
            </a:r>
            <a:endParaRPr lang="en-US" altLang="ko-KR" sz="44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예약 서비스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2F6859-738B-4B31-B657-91C84996B797}"/>
              </a:ext>
            </a:extLst>
          </p:cNvPr>
          <p:cNvSpPr txBox="1"/>
          <p:nvPr/>
        </p:nvSpPr>
        <p:spPr>
          <a:xfrm>
            <a:off x="3285929" y="5034662"/>
            <a:ext cx="2988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655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김민석 김승연 나승현 </a:t>
            </a:r>
            <a:r>
              <a:rPr lang="ko-KR" altLang="en-US" sz="1600" dirty="0" err="1">
                <a:solidFill>
                  <a:srgbClr val="5655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이조순</a:t>
            </a:r>
            <a:endParaRPr lang="ko-KR" altLang="en-US" sz="1600" dirty="0">
              <a:solidFill>
                <a:srgbClr val="56555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5D53BE-69E1-4D81-B2D4-EBCFF32ED204}"/>
              </a:ext>
            </a:extLst>
          </p:cNvPr>
          <p:cNvSpPr/>
          <p:nvPr/>
        </p:nvSpPr>
        <p:spPr>
          <a:xfrm>
            <a:off x="323528" y="332656"/>
            <a:ext cx="8496944" cy="61926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203200" dist="215900" dir="468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emart24 pngì ëí ì´ë¯¸ì§ ê²ìê²°ê³¼">
            <a:extLst>
              <a:ext uri="{FF2B5EF4-FFF2-40B4-BE49-F238E27FC236}">
                <a16:creationId xmlns:a16="http://schemas.microsoft.com/office/drawing/2014/main" id="{477B41EF-F74F-47B4-94E4-601AD6B99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7" y="6093296"/>
            <a:ext cx="1237394" cy="33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24D64-4D36-4F5C-956D-B4003C782499}"/>
              </a:ext>
            </a:extLst>
          </p:cNvPr>
          <p:cNvSpPr txBox="1"/>
          <p:nvPr/>
        </p:nvSpPr>
        <p:spPr>
          <a:xfrm>
            <a:off x="2663788" y="54868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개발범위 및 환경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A12FC8E-073C-4F52-B5E6-BBCBD515B029}"/>
              </a:ext>
            </a:extLst>
          </p:cNvPr>
          <p:cNvSpPr txBox="1">
            <a:spLocks/>
          </p:cNvSpPr>
          <p:nvPr/>
        </p:nvSpPr>
        <p:spPr>
          <a:xfrm>
            <a:off x="1081214" y="1375235"/>
            <a:ext cx="6875162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 spc="-100" baseline="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 spc="-100" baseline="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 spc="-100" baseline="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 spc="-100" baseline="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 spc="-100" baseline="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5655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개발범위</a:t>
            </a:r>
            <a:endParaRPr lang="en-US" altLang="ko-KR" dirty="0">
              <a:solidFill>
                <a:srgbClr val="56555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algn="l"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algn="l"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검색 기능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algn="l"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정보 확인 기능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algn="l"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예약 서비스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algn="l">
              <a:buFontTx/>
              <a:buChar char="-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r>
              <a:rPr lang="ko-KR" altLang="en-US" dirty="0">
                <a:solidFill>
                  <a:srgbClr val="56555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</a:t>
            </a:r>
            <a:endParaRPr lang="en-US" altLang="ko-KR" dirty="0">
              <a:solidFill>
                <a:srgbClr val="56555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algn="l">
              <a:buFontTx/>
              <a:buChar char="-"/>
            </a:pPr>
            <a:r>
              <a:rPr lang="en-US" altLang="ko-KR" dirty="0">
                <a:solidFill>
                  <a:srgbClr val="89898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</a:t>
            </a:r>
          </a:p>
          <a:p>
            <a:pPr marL="457200" indent="-457200" algn="l">
              <a:buFontTx/>
              <a:buChar char="-"/>
            </a:pPr>
            <a:r>
              <a:rPr lang="en-US" altLang="ko-KR" dirty="0">
                <a:solidFill>
                  <a:srgbClr val="89898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 SQL</a:t>
            </a:r>
          </a:p>
          <a:p>
            <a:pPr marL="457200" indent="-457200" algn="l">
              <a:buFontTx/>
              <a:buChar char="-"/>
            </a:pPr>
            <a:r>
              <a:rPr lang="ko-KR" altLang="en-US" dirty="0" err="1">
                <a:solidFill>
                  <a:srgbClr val="89898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안드로이드플랫폼</a:t>
            </a:r>
            <a:endParaRPr lang="en-US" altLang="ko-KR" dirty="0">
              <a:solidFill>
                <a:srgbClr val="89898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203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5D53BE-69E1-4D81-B2D4-EBCFF32ED204}"/>
              </a:ext>
            </a:extLst>
          </p:cNvPr>
          <p:cNvSpPr/>
          <p:nvPr/>
        </p:nvSpPr>
        <p:spPr>
          <a:xfrm>
            <a:off x="323528" y="332656"/>
            <a:ext cx="8496944" cy="61926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203200" dist="215900" dir="468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emart24 pngì ëí ì´ë¯¸ì§ ê²ìê²°ê³¼">
            <a:extLst>
              <a:ext uri="{FF2B5EF4-FFF2-40B4-BE49-F238E27FC236}">
                <a16:creationId xmlns:a16="http://schemas.microsoft.com/office/drawing/2014/main" id="{477B41EF-F74F-47B4-94E4-601AD6B99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7" y="6093296"/>
            <a:ext cx="1237394" cy="33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24D64-4D36-4F5C-956D-B4003C782499}"/>
              </a:ext>
            </a:extLst>
          </p:cNvPr>
          <p:cNvSpPr txBox="1"/>
          <p:nvPr/>
        </p:nvSpPr>
        <p:spPr>
          <a:xfrm>
            <a:off x="1912118" y="541476"/>
            <a:ext cx="4788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아이디어의 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SWOT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7AC38EB-9A25-4BDD-8EA5-7508CEE5D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578721"/>
              </p:ext>
            </p:extLst>
          </p:nvPr>
        </p:nvGraphicFramePr>
        <p:xfrm>
          <a:off x="899592" y="1556792"/>
          <a:ext cx="7488832" cy="4044986"/>
        </p:xfrm>
        <a:graphic>
          <a:graphicData uri="http://schemas.openxmlformats.org/drawingml/2006/table">
            <a:tbl>
              <a:tblPr/>
              <a:tblGrid>
                <a:gridCol w="3744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315F97"/>
                          </a:solidFill>
                          <a:latin typeface="맑은 고딕"/>
                        </a:rPr>
                        <a:t>S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trength (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강점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0519" marR="40519" marT="11202" marB="11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C75252"/>
                          </a:solidFill>
                          <a:latin typeface="맑은 고딕"/>
                        </a:rPr>
                        <a:t>W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eakness (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약점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0519" marR="40519" marT="11202" marB="11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1223"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소비자들이 매장 및 제품 정보 확인 가능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소비자의 선호도에 따른 예약 서비스 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0519" marR="40519" marT="11202" marB="11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앱을 다운로드 해야 하는 번거로움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고령층과 같은 사용이 어려운 취약 계층 존재</a:t>
                      </a:r>
                    </a:p>
                  </a:txBody>
                  <a:tcPr marL="40519" marR="40519" marT="11202" marB="11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8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315F97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pportunity (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기회요인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0519" marR="40519" marT="11202" marB="11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C75252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hreat (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위협요인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0519" marR="40519" marT="11202" marB="11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787"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직원 부재 시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생길 수 있는 문제점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재고위치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현재 재고 수량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을 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   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해결 가능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 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스마트폰으로 한 눈에 볼 수 있다는 점</a:t>
                      </a:r>
                    </a:p>
                  </a:txBody>
                  <a:tcPr marL="40519" marR="40519" marT="11202" marB="11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예약 서비스 이용 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상품 도착 날짜 불확실성</a:t>
                      </a:r>
                    </a:p>
                  </a:txBody>
                  <a:tcPr marL="40519" marR="40519" marT="11202" marB="11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88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5D53BE-69E1-4D81-B2D4-EBCFF32ED204}"/>
              </a:ext>
            </a:extLst>
          </p:cNvPr>
          <p:cNvSpPr/>
          <p:nvPr/>
        </p:nvSpPr>
        <p:spPr>
          <a:xfrm>
            <a:off x="323528" y="332656"/>
            <a:ext cx="8496944" cy="61926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203200" dist="215900" dir="468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emart24 pngì ëí ì´ë¯¸ì§ ê²ìê²°ê³¼">
            <a:extLst>
              <a:ext uri="{FF2B5EF4-FFF2-40B4-BE49-F238E27FC236}">
                <a16:creationId xmlns:a16="http://schemas.microsoft.com/office/drawing/2014/main" id="{477B41EF-F74F-47B4-94E4-601AD6B99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7" y="6093296"/>
            <a:ext cx="1237394" cy="33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24D64-4D36-4F5C-956D-B4003C782499}"/>
              </a:ext>
            </a:extLst>
          </p:cNvPr>
          <p:cNvSpPr txBox="1"/>
          <p:nvPr/>
        </p:nvSpPr>
        <p:spPr>
          <a:xfrm>
            <a:off x="2177733" y="539466"/>
            <a:ext cx="4788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1A5E55BB-323E-4EC3-9FF3-D106BEA3B94B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 spc="-100" baseline="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 spc="-100" baseline="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 spc="-100" baseline="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 spc="-100" baseline="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 spc="-100" baseline="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앱을 이용하여 주문하기</a:t>
            </a:r>
            <a:r>
              <a:rPr lang="en-US" altLang="ko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제품위치확인</a:t>
            </a:r>
          </a:p>
          <a:p>
            <a:r>
              <a:rPr lang="en-US" altLang="ko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altLang="ko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매장검색</a:t>
            </a:r>
            <a:r>
              <a:rPr lang="en-US" altLang="ko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검색</a:t>
            </a:r>
            <a:r>
              <a:rPr lang="en-US" altLang="ko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들어가서 재고확인과 위치를 동시에 이용가능</a:t>
            </a:r>
          </a:p>
          <a:p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편의점 상품 배치에 대한 앱을 통한 이해를 통해 고객입장에서  쾌적한 쇼핑환경을 구축함</a:t>
            </a:r>
          </a:p>
        </p:txBody>
      </p:sp>
    </p:spTree>
    <p:extLst>
      <p:ext uri="{BB962C8B-B14F-4D97-AF65-F5344CB8AC3E}">
        <p14:creationId xmlns:p14="http://schemas.microsoft.com/office/powerpoint/2010/main" val="4083340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5D53BE-69E1-4D81-B2D4-EBCFF32ED204}"/>
              </a:ext>
            </a:extLst>
          </p:cNvPr>
          <p:cNvSpPr/>
          <p:nvPr/>
        </p:nvSpPr>
        <p:spPr>
          <a:xfrm>
            <a:off x="296322" y="177728"/>
            <a:ext cx="8496944" cy="61926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203200" dist="215900" dir="468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emart24 pngì ëí ì´ë¯¸ì§ ê²ìê²°ê³¼">
            <a:extLst>
              <a:ext uri="{FF2B5EF4-FFF2-40B4-BE49-F238E27FC236}">
                <a16:creationId xmlns:a16="http://schemas.microsoft.com/office/drawing/2014/main" id="{477B41EF-F74F-47B4-94E4-601AD6B99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7" y="6093296"/>
            <a:ext cx="1237394" cy="33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24D64-4D36-4F5C-956D-B4003C782499}"/>
              </a:ext>
            </a:extLst>
          </p:cNvPr>
          <p:cNvSpPr txBox="1"/>
          <p:nvPr/>
        </p:nvSpPr>
        <p:spPr>
          <a:xfrm>
            <a:off x="1912118" y="541476"/>
            <a:ext cx="4788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최종결과물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6DACD39-B6A2-4A62-9B68-64EDF6305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7646" y="116895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4790160" descr="EMB00002c60087c">
            <a:extLst>
              <a:ext uri="{FF2B5EF4-FFF2-40B4-BE49-F238E27FC236}">
                <a16:creationId xmlns:a16="http://schemas.microsoft.com/office/drawing/2014/main" id="{26B68FBE-1623-48F8-9448-E0682211A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47" y="1609109"/>
            <a:ext cx="2167793" cy="35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4F578ADB-A14F-49A7-958C-11000B06E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23" y="21338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14789440" descr="EMB00002c60087f">
            <a:extLst>
              <a:ext uri="{FF2B5EF4-FFF2-40B4-BE49-F238E27FC236}">
                <a16:creationId xmlns:a16="http://schemas.microsoft.com/office/drawing/2014/main" id="{5448A80A-BF9D-4B61-B02A-A504B66D3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603" y="1609109"/>
            <a:ext cx="2142261" cy="35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0CB7DD4C-93A9-4FA2-8ACF-7C092F231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22" y="-5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214789840" descr="EMB00002c600882">
            <a:extLst>
              <a:ext uri="{FF2B5EF4-FFF2-40B4-BE49-F238E27FC236}">
                <a16:creationId xmlns:a16="http://schemas.microsoft.com/office/drawing/2014/main" id="{F02EBDAC-4815-4EF8-AA6A-E950436A8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409" y="1626157"/>
            <a:ext cx="2146037" cy="352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80EF99-4A97-4E80-AA84-8FDC4E9710AA}"/>
              </a:ext>
            </a:extLst>
          </p:cNvPr>
          <p:cNvSpPr txBox="1"/>
          <p:nvPr/>
        </p:nvSpPr>
        <p:spPr>
          <a:xfrm>
            <a:off x="1237646" y="5309095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rPr>
              <a:t>어플실행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0FFA74-EA8B-4AE1-9FBF-A96805880D86}"/>
              </a:ext>
            </a:extLst>
          </p:cNvPr>
          <p:cNvSpPr txBox="1"/>
          <p:nvPr/>
        </p:nvSpPr>
        <p:spPr>
          <a:xfrm>
            <a:off x="3553008" y="5273544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회원로그인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4E7394-F32D-472A-B4AC-31FF68626AE1}"/>
              </a:ext>
            </a:extLst>
          </p:cNvPr>
          <p:cNvSpPr txBox="1"/>
          <p:nvPr/>
        </p:nvSpPr>
        <p:spPr>
          <a:xfrm>
            <a:off x="6511371" y="5273544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997946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5D53BE-69E1-4D81-B2D4-EBCFF32ED204}"/>
              </a:ext>
            </a:extLst>
          </p:cNvPr>
          <p:cNvSpPr/>
          <p:nvPr/>
        </p:nvSpPr>
        <p:spPr>
          <a:xfrm>
            <a:off x="296322" y="177728"/>
            <a:ext cx="8496944" cy="61926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203200" dist="215900" dir="468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emart24 pngì ëí ì´ë¯¸ì§ ê²ìê²°ê³¼">
            <a:extLst>
              <a:ext uri="{FF2B5EF4-FFF2-40B4-BE49-F238E27FC236}">
                <a16:creationId xmlns:a16="http://schemas.microsoft.com/office/drawing/2014/main" id="{477B41EF-F74F-47B4-94E4-601AD6B99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7" y="6093296"/>
            <a:ext cx="1237394" cy="33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24D64-4D36-4F5C-956D-B4003C782499}"/>
              </a:ext>
            </a:extLst>
          </p:cNvPr>
          <p:cNvSpPr txBox="1"/>
          <p:nvPr/>
        </p:nvSpPr>
        <p:spPr>
          <a:xfrm>
            <a:off x="1912118" y="541476"/>
            <a:ext cx="4788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최종결과물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6DACD39-B6A2-4A62-9B68-64EDF6305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7646" y="116895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F578ADB-A14F-49A7-958C-11000B06E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23" y="21338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CB7DD4C-93A9-4FA2-8ACF-7C092F231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22" y="-5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0EF99-4A97-4E80-AA84-8FDC4E9710AA}"/>
              </a:ext>
            </a:extLst>
          </p:cNvPr>
          <p:cNvSpPr txBox="1"/>
          <p:nvPr/>
        </p:nvSpPr>
        <p:spPr>
          <a:xfrm>
            <a:off x="918650" y="5309095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매장 위치확인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0FFA74-EA8B-4AE1-9FBF-A96805880D86}"/>
              </a:ext>
            </a:extLst>
          </p:cNvPr>
          <p:cNvSpPr txBox="1"/>
          <p:nvPr/>
        </p:nvSpPr>
        <p:spPr>
          <a:xfrm>
            <a:off x="3654762" y="5273544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상품 목록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4E7394-F32D-472A-B4AC-31FF68626AE1}"/>
              </a:ext>
            </a:extLst>
          </p:cNvPr>
          <p:cNvSpPr txBox="1"/>
          <p:nvPr/>
        </p:nvSpPr>
        <p:spPr>
          <a:xfrm>
            <a:off x="6472900" y="5273544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예약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ACB2BBE-9DD8-4E20-8CDD-B484BC64E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030" y="88640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14788560" descr="EMB00002c600885">
            <a:extLst>
              <a:ext uri="{FF2B5EF4-FFF2-40B4-BE49-F238E27FC236}">
                <a16:creationId xmlns:a16="http://schemas.microsoft.com/office/drawing/2014/main" id="{249F92A9-B1B5-4AD6-8A82-8A34877D2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30" y="1343609"/>
            <a:ext cx="2162175" cy="35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F7F8B158-1753-4C54-9558-14B97B5BC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14789440" descr="EMB00002c600888">
            <a:extLst>
              <a:ext uri="{FF2B5EF4-FFF2-40B4-BE49-F238E27FC236}">
                <a16:creationId xmlns:a16="http://schemas.microsoft.com/office/drawing/2014/main" id="{B42CF3B6-652E-48E3-830D-4E790FDE0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642" y="1343373"/>
            <a:ext cx="2162175" cy="35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701529-3E2F-4720-BEB8-A59DC2C46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179" y="-3197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214788320" descr="EMB00002c60088b">
            <a:extLst>
              <a:ext uri="{FF2B5EF4-FFF2-40B4-BE49-F238E27FC236}">
                <a16:creationId xmlns:a16="http://schemas.microsoft.com/office/drawing/2014/main" id="{1BA1D211-A521-4CB8-88A9-255720D17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007" y="1325443"/>
            <a:ext cx="2162175" cy="35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517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5D53BE-69E1-4D81-B2D4-EBCFF32ED204}"/>
              </a:ext>
            </a:extLst>
          </p:cNvPr>
          <p:cNvSpPr/>
          <p:nvPr/>
        </p:nvSpPr>
        <p:spPr>
          <a:xfrm>
            <a:off x="323528" y="332656"/>
            <a:ext cx="8496944" cy="61926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203200" dist="215900" dir="468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Picture 2" descr="emart24 pngì ëí ì´ë¯¸ì§ ê²ìê²°ê³¼">
            <a:extLst>
              <a:ext uri="{FF2B5EF4-FFF2-40B4-BE49-F238E27FC236}">
                <a16:creationId xmlns:a16="http://schemas.microsoft.com/office/drawing/2014/main" id="{477B41EF-F74F-47B4-94E4-601AD6B99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7" y="6093296"/>
            <a:ext cx="1237394" cy="33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24D64-4D36-4F5C-956D-B4003C782499}"/>
              </a:ext>
            </a:extLst>
          </p:cNvPr>
          <p:cNvSpPr txBox="1"/>
          <p:nvPr/>
        </p:nvSpPr>
        <p:spPr>
          <a:xfrm>
            <a:off x="2177733" y="539466"/>
            <a:ext cx="4788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역할 분배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3367C75-8067-402A-B1AB-79224BA14231}"/>
              </a:ext>
            </a:extLst>
          </p:cNvPr>
          <p:cNvGrpSpPr/>
          <p:nvPr/>
        </p:nvGrpSpPr>
        <p:grpSpPr>
          <a:xfrm>
            <a:off x="3558765" y="1392607"/>
            <a:ext cx="2194749" cy="748800"/>
            <a:chOff x="2251" y="226341"/>
            <a:chExt cx="2194749" cy="7488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3ECC8C-4E42-487C-B00E-2A424571D705}"/>
                </a:ext>
              </a:extLst>
            </p:cNvPr>
            <p:cNvSpPr/>
            <p:nvPr/>
          </p:nvSpPr>
          <p:spPr>
            <a:xfrm>
              <a:off x="2251" y="226341"/>
              <a:ext cx="2194749" cy="748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D95057D-5214-4664-A2A7-BDA49FC60DC8}"/>
                </a:ext>
              </a:extLst>
            </p:cNvPr>
            <p:cNvSpPr/>
            <p:nvPr/>
          </p:nvSpPr>
          <p:spPr>
            <a:xfrm>
              <a:off x="2251" y="226341"/>
              <a:ext cx="2194749" cy="7488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lvl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sz="2000" kern="1200" dirty="0">
                  <a:solidFill>
                    <a:schemeClr val="tx1"/>
                  </a:solidFill>
                </a:rPr>
                <a:t>팀장 </a:t>
              </a:r>
              <a:r>
                <a:rPr lang="ko-KR" altLang="en-US" sz="2000" dirty="0" err="1">
                  <a:solidFill>
                    <a:schemeClr val="tx1"/>
                  </a:solidFill>
                </a:rPr>
                <a:t>이조순</a:t>
              </a:r>
              <a:r>
                <a:rPr lang="ko-KR" sz="2000" kern="12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162176E-B875-4213-86A0-1694B304B065}"/>
              </a:ext>
            </a:extLst>
          </p:cNvPr>
          <p:cNvGrpSpPr/>
          <p:nvPr/>
        </p:nvGrpSpPr>
        <p:grpSpPr>
          <a:xfrm>
            <a:off x="3558765" y="2141408"/>
            <a:ext cx="2194749" cy="1160813"/>
            <a:chOff x="2251" y="975140"/>
            <a:chExt cx="2194749" cy="224815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67DEFB2-2A74-43CD-8593-C2BC9C097C62}"/>
                </a:ext>
              </a:extLst>
            </p:cNvPr>
            <p:cNvSpPr/>
            <p:nvPr/>
          </p:nvSpPr>
          <p:spPr>
            <a:xfrm>
              <a:off x="2251" y="975141"/>
              <a:ext cx="2194749" cy="22481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1CBEF0A-CF71-4B3B-A507-F2AB9A68D229}"/>
                </a:ext>
              </a:extLst>
            </p:cNvPr>
            <p:cNvSpPr/>
            <p:nvPr/>
          </p:nvSpPr>
          <p:spPr>
            <a:xfrm>
              <a:off x="2251" y="975140"/>
              <a:ext cx="2194749" cy="224815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28016" tIns="128016" rIns="170688" bIns="192024" numCol="1" spcCol="1270" anchor="t" anchorCtr="0">
              <a:noAutofit/>
            </a:bodyPr>
            <a:lstStyle/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dirty="0"/>
                <a:t>데이터베이스 연동</a:t>
              </a:r>
              <a:endParaRPr lang="en-US" altLang="ko-KR" dirty="0"/>
            </a:p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kern="1200" dirty="0"/>
                <a:t>로그인 기능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0902F4-90B0-4838-B7D9-73572A1A8806}"/>
              </a:ext>
            </a:extLst>
          </p:cNvPr>
          <p:cNvGrpSpPr/>
          <p:nvPr/>
        </p:nvGrpSpPr>
        <p:grpSpPr>
          <a:xfrm>
            <a:off x="1075984" y="3822182"/>
            <a:ext cx="2194749" cy="748800"/>
            <a:chOff x="2251" y="226341"/>
            <a:chExt cx="2194749" cy="7488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66CB046-606C-4EAF-B04A-C0C7E32053C8}"/>
                </a:ext>
              </a:extLst>
            </p:cNvPr>
            <p:cNvSpPr/>
            <p:nvPr/>
          </p:nvSpPr>
          <p:spPr>
            <a:xfrm>
              <a:off x="2251" y="226341"/>
              <a:ext cx="2194749" cy="748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CD6DFA8-36A5-4914-8452-3650005B41EA}"/>
                </a:ext>
              </a:extLst>
            </p:cNvPr>
            <p:cNvSpPr/>
            <p:nvPr/>
          </p:nvSpPr>
          <p:spPr>
            <a:xfrm>
              <a:off x="2251" y="226341"/>
              <a:ext cx="2194749" cy="7488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lvl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sz="2000" kern="1200" dirty="0">
                  <a:solidFill>
                    <a:schemeClr val="tx1"/>
                  </a:solidFill>
                </a:rPr>
                <a:t>팀</a:t>
              </a:r>
              <a:r>
                <a:rPr lang="ko-KR" altLang="en-US" sz="2000" kern="1200" dirty="0">
                  <a:solidFill>
                    <a:schemeClr val="tx1"/>
                  </a:solidFill>
                </a:rPr>
                <a:t>원</a:t>
              </a:r>
              <a:r>
                <a:rPr lang="ko-KR" sz="2000" kern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2000" kern="1200" dirty="0">
                  <a:solidFill>
                    <a:schemeClr val="tx1"/>
                  </a:solidFill>
                </a:rPr>
                <a:t>김민석</a:t>
              </a:r>
              <a:r>
                <a:rPr lang="ko-KR" sz="2000" kern="12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D9D74B-AE03-4F98-ACF8-A6126D979A86}"/>
              </a:ext>
            </a:extLst>
          </p:cNvPr>
          <p:cNvGrpSpPr/>
          <p:nvPr/>
        </p:nvGrpSpPr>
        <p:grpSpPr>
          <a:xfrm>
            <a:off x="1075985" y="4570982"/>
            <a:ext cx="2194749" cy="1312051"/>
            <a:chOff x="2250" y="975141"/>
            <a:chExt cx="2194749" cy="224815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A165AE8-94B2-4DE9-8B5E-5B2A49525E8B}"/>
                </a:ext>
              </a:extLst>
            </p:cNvPr>
            <p:cNvSpPr/>
            <p:nvPr/>
          </p:nvSpPr>
          <p:spPr>
            <a:xfrm>
              <a:off x="2250" y="975141"/>
              <a:ext cx="2194749" cy="22481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FAD8762-2C76-4FE3-AA2C-0F925639B734}"/>
                </a:ext>
              </a:extLst>
            </p:cNvPr>
            <p:cNvSpPr/>
            <p:nvPr/>
          </p:nvSpPr>
          <p:spPr>
            <a:xfrm>
              <a:off x="2250" y="975141"/>
              <a:ext cx="2194749" cy="22481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28016" tIns="128016" rIns="170688" bIns="192024" numCol="1" spcCol="1270" anchor="t" anchorCtr="0">
              <a:noAutofit/>
            </a:bodyPr>
            <a:lstStyle/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ko-KR" kern="1200" dirty="0"/>
                <a:t>DB </a:t>
              </a:r>
              <a:r>
                <a:rPr lang="ko-KR" altLang="en-US" kern="1200" dirty="0"/>
                <a:t>자료 수집</a:t>
              </a:r>
              <a:endParaRPr lang="en-US" altLang="ko-KR" kern="1200" dirty="0"/>
            </a:p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kern="1200" dirty="0"/>
                <a:t>제품 검색 기능</a:t>
              </a:r>
              <a:endParaRPr lang="en-US" altLang="ko-KR" kern="1200" dirty="0"/>
            </a:p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ko-KR" kern="1200" dirty="0"/>
                <a:t>UI</a:t>
              </a:r>
              <a:endParaRPr lang="ko-KR" altLang="en-US" kern="12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3C8DE86-9F44-4608-A54C-62B6B6DCADC3}"/>
              </a:ext>
            </a:extLst>
          </p:cNvPr>
          <p:cNvGrpSpPr/>
          <p:nvPr/>
        </p:nvGrpSpPr>
        <p:grpSpPr>
          <a:xfrm>
            <a:off x="3558766" y="3822182"/>
            <a:ext cx="2194749" cy="748800"/>
            <a:chOff x="2251" y="226341"/>
            <a:chExt cx="2194749" cy="7488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3F64767-B8A5-466E-BF13-94725D6FC716}"/>
                </a:ext>
              </a:extLst>
            </p:cNvPr>
            <p:cNvSpPr/>
            <p:nvPr/>
          </p:nvSpPr>
          <p:spPr>
            <a:xfrm>
              <a:off x="2251" y="226341"/>
              <a:ext cx="2194749" cy="748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E95BC4F-D75D-4FFD-B108-3F040D7A9F5D}"/>
                </a:ext>
              </a:extLst>
            </p:cNvPr>
            <p:cNvSpPr/>
            <p:nvPr/>
          </p:nvSpPr>
          <p:spPr>
            <a:xfrm>
              <a:off x="2251" y="226341"/>
              <a:ext cx="2194749" cy="7488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lvl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sz="2000" kern="1200" dirty="0">
                  <a:solidFill>
                    <a:schemeClr val="tx1"/>
                  </a:solidFill>
                </a:rPr>
                <a:t>팀</a:t>
              </a:r>
              <a:r>
                <a:rPr lang="ko-KR" altLang="en-US" sz="2000" kern="1200" dirty="0">
                  <a:solidFill>
                    <a:schemeClr val="tx1"/>
                  </a:solidFill>
                </a:rPr>
                <a:t>원</a:t>
              </a:r>
              <a:r>
                <a:rPr lang="ko-KR" sz="2000" kern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2000" kern="1200" dirty="0">
                  <a:solidFill>
                    <a:schemeClr val="tx1"/>
                  </a:solidFill>
                </a:rPr>
                <a:t>나승현</a:t>
              </a:r>
              <a:r>
                <a:rPr lang="ko-KR" sz="2000" kern="12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9FC9B2E-A48E-4E4C-AEA5-0FF3C49F535C}"/>
              </a:ext>
            </a:extLst>
          </p:cNvPr>
          <p:cNvGrpSpPr/>
          <p:nvPr/>
        </p:nvGrpSpPr>
        <p:grpSpPr>
          <a:xfrm>
            <a:off x="3558766" y="4570982"/>
            <a:ext cx="2194749" cy="1312051"/>
            <a:chOff x="2251" y="975141"/>
            <a:chExt cx="2194749" cy="224815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3091BED-0C86-40B5-8FC4-39223B239014}"/>
                </a:ext>
              </a:extLst>
            </p:cNvPr>
            <p:cNvSpPr/>
            <p:nvPr/>
          </p:nvSpPr>
          <p:spPr>
            <a:xfrm>
              <a:off x="2251" y="975141"/>
              <a:ext cx="2194749" cy="22481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382D958-E0AF-4080-8458-7BAFDD353667}"/>
                </a:ext>
              </a:extLst>
            </p:cNvPr>
            <p:cNvSpPr/>
            <p:nvPr/>
          </p:nvSpPr>
          <p:spPr>
            <a:xfrm>
              <a:off x="2251" y="975141"/>
              <a:ext cx="2194749" cy="22481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28016" tIns="128016" rIns="170688" bIns="192024" numCol="1" spcCol="1270" anchor="t" anchorCtr="0">
              <a:noAutofit/>
            </a:bodyPr>
            <a:lstStyle/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ko-KR" dirty="0"/>
                <a:t>DB</a:t>
              </a:r>
              <a:r>
                <a:rPr lang="ko-KR" altLang="en-US" dirty="0"/>
                <a:t> 설계</a:t>
              </a:r>
              <a:endParaRPr lang="en-US" altLang="ko-KR" dirty="0"/>
            </a:p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kern="1200" dirty="0"/>
                <a:t>제품 정보 출력</a:t>
              </a:r>
              <a:endParaRPr lang="en-US" altLang="ko-KR" kern="1200" dirty="0"/>
            </a:p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dirty="0"/>
                <a:t>유지보수</a:t>
              </a:r>
              <a:endParaRPr lang="ko-KR" altLang="en-US" kern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3B29836-032B-44DA-B3F5-571338AB3FF2}"/>
              </a:ext>
            </a:extLst>
          </p:cNvPr>
          <p:cNvGrpSpPr/>
          <p:nvPr/>
        </p:nvGrpSpPr>
        <p:grpSpPr>
          <a:xfrm>
            <a:off x="6116545" y="3822182"/>
            <a:ext cx="2194749" cy="748800"/>
            <a:chOff x="2251" y="226341"/>
            <a:chExt cx="2194749" cy="7488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E7B56E6-6ED9-45FD-A601-A6FCA511BCA4}"/>
                </a:ext>
              </a:extLst>
            </p:cNvPr>
            <p:cNvSpPr/>
            <p:nvPr/>
          </p:nvSpPr>
          <p:spPr>
            <a:xfrm>
              <a:off x="2251" y="226341"/>
              <a:ext cx="2194749" cy="748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63020C0-8FA5-4A1E-B5F1-4B9DCF24A4B0}"/>
                </a:ext>
              </a:extLst>
            </p:cNvPr>
            <p:cNvSpPr/>
            <p:nvPr/>
          </p:nvSpPr>
          <p:spPr>
            <a:xfrm>
              <a:off x="2251" y="226341"/>
              <a:ext cx="2194749" cy="7488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lvl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sz="2000" kern="1200" dirty="0">
                  <a:solidFill>
                    <a:schemeClr val="tx1"/>
                  </a:solidFill>
                </a:rPr>
                <a:t>팀</a:t>
              </a:r>
              <a:r>
                <a:rPr lang="ko-KR" altLang="en-US" sz="2000" kern="1200" dirty="0">
                  <a:solidFill>
                    <a:schemeClr val="tx1"/>
                  </a:solidFill>
                </a:rPr>
                <a:t>원 </a:t>
              </a:r>
              <a:r>
                <a:rPr lang="ko-KR" altLang="en-US" sz="2000" dirty="0">
                  <a:solidFill>
                    <a:schemeClr val="tx1"/>
                  </a:solidFill>
                </a:rPr>
                <a:t>김승연</a:t>
              </a:r>
              <a:r>
                <a:rPr lang="ko-KR" sz="2000" kern="12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27C8C2-7DE8-47E3-B2AC-ED3A71532DBA}"/>
              </a:ext>
            </a:extLst>
          </p:cNvPr>
          <p:cNvGrpSpPr/>
          <p:nvPr/>
        </p:nvGrpSpPr>
        <p:grpSpPr>
          <a:xfrm>
            <a:off x="6116545" y="4570982"/>
            <a:ext cx="2194749" cy="1312051"/>
            <a:chOff x="2251" y="975141"/>
            <a:chExt cx="2194749" cy="224815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717799A-F71F-4725-BA22-B8DE431CA467}"/>
                </a:ext>
              </a:extLst>
            </p:cNvPr>
            <p:cNvSpPr/>
            <p:nvPr/>
          </p:nvSpPr>
          <p:spPr>
            <a:xfrm>
              <a:off x="2251" y="975141"/>
              <a:ext cx="2194749" cy="22481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EA7C0D3-9CC9-4373-88A8-D9780EE8DFB8}"/>
                </a:ext>
              </a:extLst>
            </p:cNvPr>
            <p:cNvSpPr/>
            <p:nvPr/>
          </p:nvSpPr>
          <p:spPr>
            <a:xfrm>
              <a:off x="2251" y="975141"/>
              <a:ext cx="2194749" cy="22481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28016" tIns="128016" rIns="170688" bIns="192024" numCol="1" spcCol="1270" anchor="t" anchorCtr="0">
              <a:noAutofit/>
            </a:bodyPr>
            <a:lstStyle/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ko-KR" dirty="0"/>
                <a:t>DB </a:t>
              </a:r>
              <a:r>
                <a:rPr lang="ko-KR" altLang="en-US" dirty="0"/>
                <a:t>구축</a:t>
              </a:r>
              <a:endParaRPr lang="en-US" altLang="ko-KR" dirty="0"/>
            </a:p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dirty="0"/>
                <a:t>예약 서비스</a:t>
              </a:r>
              <a:endParaRPr lang="en-US" altLang="ko-KR" dirty="0"/>
            </a:p>
            <a:p>
              <a:pPr marL="228600" lvl="1" indent="-228600" algn="l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kern="1200" dirty="0"/>
                <a:t>보고서</a:t>
              </a:r>
            </a:p>
          </p:txBody>
        </p:sp>
      </p:grpSp>
      <p:cxnSp>
        <p:nvCxnSpPr>
          <p:cNvPr id="34" name="꺾인 연결선 30">
            <a:extLst>
              <a:ext uri="{FF2B5EF4-FFF2-40B4-BE49-F238E27FC236}">
                <a16:creationId xmlns:a16="http://schemas.microsoft.com/office/drawing/2014/main" id="{94E63F3E-893F-4290-A3C5-0EE38E068001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rot="5400000">
            <a:off x="3154769" y="2320811"/>
            <a:ext cx="519962" cy="248278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2">
            <a:extLst>
              <a:ext uri="{FF2B5EF4-FFF2-40B4-BE49-F238E27FC236}">
                <a16:creationId xmlns:a16="http://schemas.microsoft.com/office/drawing/2014/main" id="{10F84C4A-8869-49CA-B740-E738047C36B4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 rot="16200000" flipH="1">
            <a:off x="4396159" y="3562200"/>
            <a:ext cx="519962" cy="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4">
            <a:extLst>
              <a:ext uri="{FF2B5EF4-FFF2-40B4-BE49-F238E27FC236}">
                <a16:creationId xmlns:a16="http://schemas.microsoft.com/office/drawing/2014/main" id="{B03892F9-7511-4280-8669-5D3856BB2082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rot="16200000" flipH="1">
            <a:off x="5675049" y="2283311"/>
            <a:ext cx="519962" cy="255778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002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BC2884-63E2-4F9A-8567-C844641D7E01}"/>
              </a:ext>
            </a:extLst>
          </p:cNvPr>
          <p:cNvSpPr/>
          <p:nvPr/>
        </p:nvSpPr>
        <p:spPr>
          <a:xfrm>
            <a:off x="2267744" y="1195519"/>
            <a:ext cx="4536504" cy="439372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419100" dist="215900" dir="468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3EBCEB-7178-4B8B-BF2C-237501B09876}"/>
              </a:ext>
            </a:extLst>
          </p:cNvPr>
          <p:cNvSpPr txBox="1"/>
          <p:nvPr/>
        </p:nvSpPr>
        <p:spPr>
          <a:xfrm>
            <a:off x="2498418" y="3101187"/>
            <a:ext cx="421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FCB42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5400" dirty="0">
                <a:solidFill>
                  <a:srgbClr val="FCB42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pic>
        <p:nvPicPr>
          <p:cNvPr id="8" name="Picture 2" descr="emart24 pngì ëí ì´ë¯¸ì§ ê²ìê²°ê³¼">
            <a:extLst>
              <a:ext uri="{FF2B5EF4-FFF2-40B4-BE49-F238E27FC236}">
                <a16:creationId xmlns:a16="http://schemas.microsoft.com/office/drawing/2014/main" id="{BCD15951-437D-41D4-B609-C62C874F4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287" y="2708920"/>
            <a:ext cx="1525426" cy="41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047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5D53BE-69E1-4D81-B2D4-EBCFF32ED204}"/>
              </a:ext>
            </a:extLst>
          </p:cNvPr>
          <p:cNvSpPr/>
          <p:nvPr/>
        </p:nvSpPr>
        <p:spPr>
          <a:xfrm>
            <a:off x="323528" y="332656"/>
            <a:ext cx="8496944" cy="61926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203200" dist="215900" dir="468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emart24 pngì ëí ì´ë¯¸ì§ ê²ìê²°ê³¼">
            <a:extLst>
              <a:ext uri="{FF2B5EF4-FFF2-40B4-BE49-F238E27FC236}">
                <a16:creationId xmlns:a16="http://schemas.microsoft.com/office/drawing/2014/main" id="{477B41EF-F74F-47B4-94E4-601AD6B99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7" y="6093296"/>
            <a:ext cx="1237394" cy="33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24D64-4D36-4F5C-956D-B4003C782499}"/>
              </a:ext>
            </a:extLst>
          </p:cNvPr>
          <p:cNvSpPr txBox="1"/>
          <p:nvPr/>
        </p:nvSpPr>
        <p:spPr>
          <a:xfrm>
            <a:off x="2663788" y="54868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 시스템의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EF139-630B-4FE4-84E8-E5ACBF7B91BE}"/>
              </a:ext>
            </a:extLst>
          </p:cNvPr>
          <p:cNvSpPr txBox="1"/>
          <p:nvPr/>
        </p:nvSpPr>
        <p:spPr>
          <a:xfrm>
            <a:off x="547703" y="1988840"/>
            <a:ext cx="81369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고객이 직접 매장의 재고를 파악하는데 용이하고 필요한 제품을 예약할 수 있는 편의 서비스 제공 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42E3A2C4-9E79-4955-B914-647B450A789F}"/>
              </a:ext>
            </a:extLst>
          </p:cNvPr>
          <p:cNvSpPr/>
          <p:nvPr/>
        </p:nvSpPr>
        <p:spPr>
          <a:xfrm>
            <a:off x="4211960" y="3343390"/>
            <a:ext cx="720080" cy="830997"/>
          </a:xfrm>
          <a:prstGeom prst="downArrow">
            <a:avLst/>
          </a:prstGeom>
          <a:solidFill>
            <a:srgbClr val="FCB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D73D03-C194-4E85-ABA0-2DE76D22AEEF}"/>
              </a:ext>
            </a:extLst>
          </p:cNvPr>
          <p:cNvSpPr txBox="1"/>
          <p:nvPr/>
        </p:nvSpPr>
        <p:spPr>
          <a:xfrm>
            <a:off x="3866210" y="5549602"/>
            <a:ext cx="1237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94B18-10B3-4B0F-8AA6-7B11D41640D3}"/>
              </a:ext>
            </a:extLst>
          </p:cNvPr>
          <p:cNvSpPr txBox="1"/>
          <p:nvPr/>
        </p:nvSpPr>
        <p:spPr>
          <a:xfrm>
            <a:off x="547703" y="4248680"/>
            <a:ext cx="7790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40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어플리케이션을 통한 재고 확인 및 제품 예약 서비스</a:t>
            </a:r>
            <a:r>
              <a:rPr lang="en-US" altLang="ko-KR" sz="40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endParaRPr lang="ko-KR" altLang="en-US" sz="4000" dirty="0">
              <a:solidFill>
                <a:srgbClr val="5655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49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5D53BE-69E1-4D81-B2D4-EBCFF32ED204}"/>
              </a:ext>
            </a:extLst>
          </p:cNvPr>
          <p:cNvSpPr/>
          <p:nvPr/>
        </p:nvSpPr>
        <p:spPr>
          <a:xfrm>
            <a:off x="323528" y="332656"/>
            <a:ext cx="8496944" cy="61926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203200" dist="215900" dir="468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emart24 pngì ëí ì´ë¯¸ì§ ê²ìê²°ê³¼">
            <a:extLst>
              <a:ext uri="{FF2B5EF4-FFF2-40B4-BE49-F238E27FC236}">
                <a16:creationId xmlns:a16="http://schemas.microsoft.com/office/drawing/2014/main" id="{477B41EF-F74F-47B4-94E4-601AD6B99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7" y="6093296"/>
            <a:ext cx="1237394" cy="33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24D64-4D36-4F5C-956D-B4003C782499}"/>
              </a:ext>
            </a:extLst>
          </p:cNvPr>
          <p:cNvSpPr txBox="1"/>
          <p:nvPr/>
        </p:nvSpPr>
        <p:spPr>
          <a:xfrm>
            <a:off x="2663788" y="54868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현황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444744-63B3-4FA8-A2F5-EA4875F4D7AE}"/>
              </a:ext>
            </a:extLst>
          </p:cNvPr>
          <p:cNvSpPr txBox="1"/>
          <p:nvPr/>
        </p:nvSpPr>
        <p:spPr>
          <a:xfrm>
            <a:off x="488337" y="1844824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36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 가구 증가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F0A83-BB0A-40FC-8C02-D9490E661B32}"/>
              </a:ext>
            </a:extLst>
          </p:cNvPr>
          <p:cNvSpPr txBox="1"/>
          <p:nvPr/>
        </p:nvSpPr>
        <p:spPr>
          <a:xfrm>
            <a:off x="488337" y="2707179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최저임금 상승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9A103-F637-41F7-A073-C37D64AA0F43}"/>
              </a:ext>
            </a:extLst>
          </p:cNvPr>
          <p:cNvSpPr txBox="1"/>
          <p:nvPr/>
        </p:nvSpPr>
        <p:spPr>
          <a:xfrm>
            <a:off x="755576" y="3537011"/>
            <a:ext cx="509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인건비 절감을 위한 노력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803647-AF88-4D26-B40B-9433016D46F3}"/>
              </a:ext>
            </a:extLst>
          </p:cNvPr>
          <p:cNvSpPr txBox="1"/>
          <p:nvPr/>
        </p:nvSpPr>
        <p:spPr>
          <a:xfrm>
            <a:off x="899592" y="4509989"/>
            <a:ext cx="7104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무인 편의점 키오스크 </a:t>
            </a:r>
            <a:r>
              <a:rPr lang="ko-KR" altLang="en-US" sz="3600" dirty="0" err="1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머신의</a:t>
            </a:r>
            <a:r>
              <a:rPr lang="ko-KR" altLang="en-US" sz="36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대중화</a:t>
            </a:r>
          </a:p>
        </p:txBody>
      </p:sp>
    </p:spTree>
    <p:extLst>
      <p:ext uri="{BB962C8B-B14F-4D97-AF65-F5344CB8AC3E}">
        <p14:creationId xmlns:p14="http://schemas.microsoft.com/office/powerpoint/2010/main" val="495422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5D53BE-69E1-4D81-B2D4-EBCFF32ED204}"/>
              </a:ext>
            </a:extLst>
          </p:cNvPr>
          <p:cNvSpPr/>
          <p:nvPr/>
        </p:nvSpPr>
        <p:spPr>
          <a:xfrm>
            <a:off x="323528" y="332656"/>
            <a:ext cx="8496944" cy="61926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203200" dist="215900" dir="468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emart24 pngì ëí ì´ë¯¸ì§ ê²ìê²°ê³¼">
            <a:extLst>
              <a:ext uri="{FF2B5EF4-FFF2-40B4-BE49-F238E27FC236}">
                <a16:creationId xmlns:a16="http://schemas.microsoft.com/office/drawing/2014/main" id="{477B41EF-F74F-47B4-94E4-601AD6B99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7" y="6093296"/>
            <a:ext cx="1237394" cy="33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24D64-4D36-4F5C-956D-B4003C782499}"/>
              </a:ext>
            </a:extLst>
          </p:cNvPr>
          <p:cNvSpPr txBox="1"/>
          <p:nvPr/>
        </p:nvSpPr>
        <p:spPr>
          <a:xfrm>
            <a:off x="2663788" y="54868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피드백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444744-63B3-4FA8-A2F5-EA4875F4D7AE}"/>
              </a:ext>
            </a:extLst>
          </p:cNvPr>
          <p:cNvSpPr txBox="1"/>
          <p:nvPr/>
        </p:nvSpPr>
        <p:spPr>
          <a:xfrm>
            <a:off x="513944" y="1718068"/>
            <a:ext cx="8116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위치 확인 </a:t>
            </a:r>
            <a:r>
              <a:rPr lang="en-US" altLang="ko-KR" sz="36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 </a:t>
            </a:r>
            <a:r>
              <a:rPr lang="ko-KR" altLang="en-US" sz="36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불필요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F0A83-BB0A-40FC-8C02-D9490E661B32}"/>
              </a:ext>
            </a:extLst>
          </p:cNvPr>
          <p:cNvSpPr txBox="1"/>
          <p:nvPr/>
        </p:nvSpPr>
        <p:spPr>
          <a:xfrm>
            <a:off x="791579" y="2614129"/>
            <a:ext cx="756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재고 파악 불확실성에 따른 </a:t>
            </a:r>
            <a:r>
              <a:rPr lang="ko-KR" altLang="en-US" sz="3600" dirty="0" err="1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통계식</a:t>
            </a:r>
            <a:r>
              <a:rPr lang="ko-KR" altLang="en-US" sz="36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9A103-F637-41F7-A073-C37D64AA0F43}"/>
              </a:ext>
            </a:extLst>
          </p:cNvPr>
          <p:cNvSpPr txBox="1"/>
          <p:nvPr/>
        </p:nvSpPr>
        <p:spPr>
          <a:xfrm>
            <a:off x="-324544" y="3557807"/>
            <a:ext cx="9793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재고 예약과 물건 수령 사이의 </a:t>
            </a:r>
            <a:endParaRPr lang="en-US" altLang="ko-KR" sz="3600" dirty="0">
              <a:solidFill>
                <a:srgbClr val="5655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 재고 대비 파악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803647-AF88-4D26-B40B-9433016D46F3}"/>
              </a:ext>
            </a:extLst>
          </p:cNvPr>
          <p:cNvSpPr txBox="1"/>
          <p:nvPr/>
        </p:nvSpPr>
        <p:spPr>
          <a:xfrm>
            <a:off x="536142" y="5022417"/>
            <a:ext cx="8093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이마트 서버 직접적인 연동불가</a:t>
            </a:r>
            <a:endParaRPr lang="en-US" altLang="ko-KR" sz="3600" dirty="0">
              <a:solidFill>
                <a:srgbClr val="56555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멘토님이 주신 데이터 활용 </a:t>
            </a:r>
          </a:p>
        </p:txBody>
      </p:sp>
    </p:spTree>
    <p:extLst>
      <p:ext uri="{BB962C8B-B14F-4D97-AF65-F5344CB8AC3E}">
        <p14:creationId xmlns:p14="http://schemas.microsoft.com/office/powerpoint/2010/main" val="3902911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5D53BE-69E1-4D81-B2D4-EBCFF32ED204}"/>
              </a:ext>
            </a:extLst>
          </p:cNvPr>
          <p:cNvSpPr/>
          <p:nvPr/>
        </p:nvSpPr>
        <p:spPr>
          <a:xfrm>
            <a:off x="323528" y="332656"/>
            <a:ext cx="8496944" cy="61926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203200" dist="215900" dir="468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emart24 pngì ëí ì´ë¯¸ì§ ê²ìê²°ê³¼">
            <a:extLst>
              <a:ext uri="{FF2B5EF4-FFF2-40B4-BE49-F238E27FC236}">
                <a16:creationId xmlns:a16="http://schemas.microsoft.com/office/drawing/2014/main" id="{477B41EF-F74F-47B4-94E4-601AD6B99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7" y="6093296"/>
            <a:ext cx="1237394" cy="33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24D64-4D36-4F5C-956D-B4003C782499}"/>
              </a:ext>
            </a:extLst>
          </p:cNvPr>
          <p:cNvSpPr txBox="1"/>
          <p:nvPr/>
        </p:nvSpPr>
        <p:spPr>
          <a:xfrm>
            <a:off x="2663788" y="54868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특허 분석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F90089E-55A9-4FB5-A7D6-F9B8EFD3A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033665"/>
              </p:ext>
            </p:extLst>
          </p:nvPr>
        </p:nvGraphicFramePr>
        <p:xfrm>
          <a:off x="501034" y="1251808"/>
          <a:ext cx="8141931" cy="4737216"/>
        </p:xfrm>
        <a:graphic>
          <a:graphicData uri="http://schemas.openxmlformats.org/drawingml/2006/table">
            <a:tbl>
              <a:tblPr/>
              <a:tblGrid>
                <a:gridCol w="1262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1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0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48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지식재산권명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지식재산권출원인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출원국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출원번호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특허내용요약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특허와 제안시스템의 차이점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24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식품 재고 관리 및 조리법 검색 시스템</a:t>
                      </a:r>
                      <a:endParaRPr lang="en-US" altLang="ko-KR" sz="1600" b="1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(SYSTEM</a:t>
                      </a:r>
                      <a:r>
                        <a:rPr lang="en-US" altLang="ko-KR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FOOD INVENTORY MANAGING AND RECIPE SEARCHING)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endParaRPr lang="en-US" altLang="ko-KR" sz="800" b="1" i="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신덕문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600" b="1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</a:t>
                      </a:r>
                      <a:endParaRPr lang="en-US" altLang="ko-KR" sz="1600" b="1" i="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1020130142544</a:t>
                      </a:r>
                      <a:endParaRPr lang="en-US" sz="900" kern="0" spc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복수의 요리에 대한 조리법을 저장하고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네트워크를 통한 조리법 검색 요청에 대응하여 적어도 하나 이상의 조리법을 제공하는 조리법 검색 서버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;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식품 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재고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관리 및 조리법 검색을 위한 애플리케이션 프로그램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이하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“</a:t>
                      </a:r>
                      <a:r>
                        <a:rPr lang="ko-KR" altLang="en-US" sz="1050" b="1" i="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앱</a:t>
                      </a:r>
                      <a:r>
                        <a:rPr lang="ko-KR" altLang="en-US" sz="1050" b="0" i="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”이라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함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을 탑재하고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상기 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앱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의 실행을 통해 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재고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량을 포함하는 식품 정보를 </a:t>
                      </a:r>
                      <a:r>
                        <a:rPr lang="ko-KR" altLang="en-US" sz="1050" b="0" i="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입력받아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재고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데이터베이스에 저장 및 관리하며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상기 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앱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의 실행을 통해 선택된 요리의 조리법 검색 요청을 상기 네트워크를 통해 상기 조리법 검색 서버에 전송하고 적어도 하나 이상의 조리법을 수신하여 제공하며</a:t>
                      </a:r>
                      <a:r>
                        <a:rPr lang="en-US" altLang="ko-KR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상기 수신한 조리법에 포함된 재료와 상기 </a:t>
                      </a:r>
                      <a:r>
                        <a:rPr lang="ko-KR" altLang="en-US" sz="1050" b="1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재고</a:t>
                      </a:r>
                      <a:r>
                        <a:rPr lang="ko-KR" altLang="en-US" sz="105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데이터베이스를 비교하여 부족한 재료를 추출하는 스마트 디바이스 </a:t>
                      </a:r>
                      <a:endParaRPr lang="en-US" sz="1050" b="0" kern="0" spc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각매장에 맞는 재고확인 서비스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r>
                        <a:rPr lang="en-US" altLang="ko" sz="1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+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제품예약</a:t>
                      </a:r>
                    </a:p>
                    <a:p>
                      <a:r>
                        <a:rPr lang="en-US" altLang="ko" sz="1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 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주문하기</a:t>
                      </a:r>
                      <a:r>
                        <a:rPr lang="en-US" altLang="ko" sz="1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제품위치확인</a:t>
                      </a:r>
                    </a:p>
                    <a:p>
                      <a:r>
                        <a:rPr lang="en-US" altLang="ko" sz="1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 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어플</a:t>
                      </a:r>
                      <a:r>
                        <a:rPr lang="en-US" altLang="ko" sz="1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로그인</a:t>
                      </a:r>
                      <a:r>
                        <a:rPr lang="en-US" altLang="ko" sz="1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매장검색</a:t>
                      </a:r>
                      <a:r>
                        <a:rPr lang="en-US" altLang="ko" sz="1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상품 검색</a:t>
                      </a:r>
                      <a:r>
                        <a:rPr lang="en-US" altLang="ko" sz="1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상품 들어가서 재고확인과 위치를 동시에</a:t>
                      </a:r>
                    </a:p>
                    <a:p>
                      <a:r>
                        <a:rPr lang="en-US" altLang="ko" sz="1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-  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재고가 없으면 예약하기</a:t>
                      </a:r>
                      <a:r>
                        <a:rPr lang="en-US" altLang="ko" sz="1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디비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예약으로 들어가기</a:t>
                      </a:r>
                      <a:r>
                        <a:rPr lang="en-US" altLang="ko" sz="140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endParaRPr lang="ko" altLang="en-US" sz="140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kern="0" spc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96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5D53BE-69E1-4D81-B2D4-EBCFF32ED204}"/>
              </a:ext>
            </a:extLst>
          </p:cNvPr>
          <p:cNvSpPr/>
          <p:nvPr/>
        </p:nvSpPr>
        <p:spPr>
          <a:xfrm>
            <a:off x="323528" y="332656"/>
            <a:ext cx="8496944" cy="61926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203200" dist="215900" dir="468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emart24 pngì ëí ì´ë¯¸ì§ ê²ìê²°ê³¼">
            <a:extLst>
              <a:ext uri="{FF2B5EF4-FFF2-40B4-BE49-F238E27FC236}">
                <a16:creationId xmlns:a16="http://schemas.microsoft.com/office/drawing/2014/main" id="{477B41EF-F74F-47B4-94E4-601AD6B99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7" y="6093296"/>
            <a:ext cx="1237394" cy="33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24D64-4D36-4F5C-956D-B4003C782499}"/>
              </a:ext>
            </a:extLst>
          </p:cNvPr>
          <p:cNvSpPr txBox="1"/>
          <p:nvPr/>
        </p:nvSpPr>
        <p:spPr>
          <a:xfrm>
            <a:off x="2663788" y="54868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개발의 필요성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87B37-8843-4E78-9E24-ABF565763424}"/>
              </a:ext>
            </a:extLst>
          </p:cNvPr>
          <p:cNvSpPr txBox="1"/>
          <p:nvPr/>
        </p:nvSpPr>
        <p:spPr>
          <a:xfrm>
            <a:off x="1061420" y="1916832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재고 실시간 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0FD4A-0888-4BE4-9150-62B91434D360}"/>
              </a:ext>
            </a:extLst>
          </p:cNvPr>
          <p:cNvSpPr txBox="1"/>
          <p:nvPr/>
        </p:nvSpPr>
        <p:spPr>
          <a:xfrm>
            <a:off x="1061420" y="2854677"/>
            <a:ext cx="5166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재고 위치 확인의 편리성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03D6A-6576-489F-A0B0-BDF0A1F50868}"/>
              </a:ext>
            </a:extLst>
          </p:cNvPr>
          <p:cNvSpPr txBox="1"/>
          <p:nvPr/>
        </p:nvSpPr>
        <p:spPr>
          <a:xfrm>
            <a:off x="1274296" y="3809365"/>
            <a:ext cx="5385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제품의 </a:t>
            </a:r>
            <a:r>
              <a:rPr lang="ko-KR" altLang="en-US" sz="3600" dirty="0" err="1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수요성</a:t>
            </a:r>
            <a:r>
              <a:rPr lang="ko-KR" altLang="en-US" sz="36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증대에 </a:t>
            </a:r>
            <a:r>
              <a:rPr lang="ko-KR" altLang="en-US" sz="3600" dirty="0" err="1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따른예약</a:t>
            </a:r>
            <a:r>
              <a:rPr lang="ko-KR" altLang="en-US" sz="3600" dirty="0">
                <a:solidFill>
                  <a:srgbClr val="56555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제도의 필요성</a:t>
            </a:r>
          </a:p>
        </p:txBody>
      </p:sp>
    </p:spTree>
    <p:extLst>
      <p:ext uri="{BB962C8B-B14F-4D97-AF65-F5344CB8AC3E}">
        <p14:creationId xmlns:p14="http://schemas.microsoft.com/office/powerpoint/2010/main" val="37870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5D53BE-69E1-4D81-B2D4-EBCFF32ED204}"/>
              </a:ext>
            </a:extLst>
          </p:cNvPr>
          <p:cNvSpPr/>
          <p:nvPr/>
        </p:nvSpPr>
        <p:spPr>
          <a:xfrm>
            <a:off x="323528" y="332656"/>
            <a:ext cx="8496944" cy="61926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203200" dist="215900" dir="468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emart24 pngì ëí ì´ë¯¸ì§ ê²ìê²°ê³¼">
            <a:extLst>
              <a:ext uri="{FF2B5EF4-FFF2-40B4-BE49-F238E27FC236}">
                <a16:creationId xmlns:a16="http://schemas.microsoft.com/office/drawing/2014/main" id="{477B41EF-F74F-47B4-94E4-601AD6B99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7" y="6093296"/>
            <a:ext cx="1237394" cy="33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24D64-4D36-4F5C-956D-B4003C782499}"/>
              </a:ext>
            </a:extLst>
          </p:cNvPr>
          <p:cNvSpPr txBox="1"/>
          <p:nvPr/>
        </p:nvSpPr>
        <p:spPr>
          <a:xfrm>
            <a:off x="2663788" y="54868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제안시스템의 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3801F9-2964-4E99-A35B-021DCBCCF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1537" y="1628800"/>
            <a:ext cx="1571663" cy="1394788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4F0025A-3808-4AE8-BF10-0F9DFF9B0DD8}"/>
              </a:ext>
            </a:extLst>
          </p:cNvPr>
          <p:cNvSpPr/>
          <p:nvPr/>
        </p:nvSpPr>
        <p:spPr>
          <a:xfrm>
            <a:off x="2343200" y="2093437"/>
            <a:ext cx="794415" cy="488127"/>
          </a:xfrm>
          <a:prstGeom prst="rightArrow">
            <a:avLst/>
          </a:prstGeom>
          <a:solidFill>
            <a:srgbClr val="FCB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258B7AF-6CB6-4859-9BD7-9D4D6E9D6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856322" y="1633736"/>
            <a:ext cx="1571662" cy="1394788"/>
          </a:xfrm>
          <a:prstGeom prst="rect">
            <a:avLst/>
          </a:prstGeom>
        </p:spPr>
      </p:pic>
      <p:pic>
        <p:nvPicPr>
          <p:cNvPr id="1026" name="Picture 2" descr="ìëë¡ì´ë ì¤íëì¤ ë¡ê³ ì ëí ì´ë¯¸ì§ ê²ìê²°ê³¼">
            <a:extLst>
              <a:ext uri="{FF2B5EF4-FFF2-40B4-BE49-F238E27FC236}">
                <a16:creationId xmlns:a16="http://schemas.microsoft.com/office/drawing/2014/main" id="{06941906-FA60-4F88-8227-A17895645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617" y="3831098"/>
            <a:ext cx="4000501" cy="170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ACD1322-67EF-45EA-85B3-8518A009E1E3}"/>
              </a:ext>
            </a:extLst>
          </p:cNvPr>
          <p:cNvSpPr/>
          <p:nvPr/>
        </p:nvSpPr>
        <p:spPr>
          <a:xfrm rot="5400000">
            <a:off x="3279483" y="3160133"/>
            <a:ext cx="692056" cy="488127"/>
          </a:xfrm>
          <a:prstGeom prst="rightArrow">
            <a:avLst/>
          </a:prstGeom>
          <a:solidFill>
            <a:srgbClr val="FCB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CC7B20-FCBF-4236-925E-18279F53E227}"/>
              </a:ext>
            </a:extLst>
          </p:cNvPr>
          <p:cNvSpPr txBox="1"/>
          <p:nvPr/>
        </p:nvSpPr>
        <p:spPr>
          <a:xfrm>
            <a:off x="3030082" y="2153501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69818158-8055-4783-A428-A138D24AF2A3}"/>
              </a:ext>
            </a:extLst>
          </p:cNvPr>
          <p:cNvSpPr/>
          <p:nvPr/>
        </p:nvSpPr>
        <p:spPr>
          <a:xfrm>
            <a:off x="5459118" y="4540305"/>
            <a:ext cx="794415" cy="488127"/>
          </a:xfrm>
          <a:prstGeom prst="rightArrow">
            <a:avLst/>
          </a:prstGeom>
          <a:solidFill>
            <a:srgbClr val="FCB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585BBD85-6934-40CB-88ED-C21AC8415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594" y="3966830"/>
            <a:ext cx="2822913" cy="143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B5364F-B292-435F-A2FF-7D01F97E07F1}"/>
              </a:ext>
            </a:extLst>
          </p:cNvPr>
          <p:cNvSpPr txBox="1"/>
          <p:nvPr/>
        </p:nvSpPr>
        <p:spPr>
          <a:xfrm>
            <a:off x="975048" y="297549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62842E-5547-4DFF-9CED-7B5DC14D537D}"/>
              </a:ext>
            </a:extLst>
          </p:cNvPr>
          <p:cNvSpPr txBox="1"/>
          <p:nvPr/>
        </p:nvSpPr>
        <p:spPr>
          <a:xfrm>
            <a:off x="1972965" y="5621709"/>
            <a:ext cx="2971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Tool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8E03EA-0EE4-45CB-8A29-BA58FE587320}"/>
              </a:ext>
            </a:extLst>
          </p:cNvPr>
          <p:cNvSpPr txBox="1"/>
          <p:nvPr/>
        </p:nvSpPr>
        <p:spPr>
          <a:xfrm>
            <a:off x="5685133" y="5601907"/>
            <a:ext cx="2971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346496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5D53BE-69E1-4D81-B2D4-EBCFF32ED204}"/>
              </a:ext>
            </a:extLst>
          </p:cNvPr>
          <p:cNvSpPr/>
          <p:nvPr/>
        </p:nvSpPr>
        <p:spPr>
          <a:xfrm>
            <a:off x="323528" y="332656"/>
            <a:ext cx="8496944" cy="61926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203200" dist="215900" dir="468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emart24 pngì ëí ì´ë¯¸ì§ ê²ìê²°ê³¼">
            <a:extLst>
              <a:ext uri="{FF2B5EF4-FFF2-40B4-BE49-F238E27FC236}">
                <a16:creationId xmlns:a16="http://schemas.microsoft.com/office/drawing/2014/main" id="{477B41EF-F74F-47B4-94E4-601AD6B99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7" y="6093296"/>
            <a:ext cx="1237394" cy="33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24D64-4D36-4F5C-956D-B4003C782499}"/>
              </a:ext>
            </a:extLst>
          </p:cNvPr>
          <p:cNvSpPr txBox="1"/>
          <p:nvPr/>
        </p:nvSpPr>
        <p:spPr>
          <a:xfrm>
            <a:off x="2663788" y="54868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제안시스템의 형상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8DAFB8-B289-45C3-8A6F-D3EB32DBA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5032" y="1747481"/>
            <a:ext cx="3849479" cy="38494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7ADECF-1747-4522-945F-627F1AA3E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48751" y="1741451"/>
            <a:ext cx="3849479" cy="38494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1F8271-CAFF-457A-908C-190A3ACC4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59489" y="1747481"/>
            <a:ext cx="3849479" cy="38494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ED5C47-9AA5-4826-BBAD-11058AB0A2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2" t="15512" r="21892" b="13027"/>
          <a:stretch/>
        </p:blipFill>
        <p:spPr>
          <a:xfrm>
            <a:off x="1279252" y="2276872"/>
            <a:ext cx="1561038" cy="2664296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070CF0BC-9583-4E8F-A656-4C5A4936A5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2" t="16438" r="21996" b="13486"/>
          <a:stretch/>
        </p:blipFill>
        <p:spPr>
          <a:xfrm>
            <a:off x="3764875" y="2286612"/>
            <a:ext cx="1589135" cy="26416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6302CB-D14A-4355-BBBC-39508B41D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3" t="16485" r="23286" b="12864"/>
          <a:stretch/>
        </p:blipFill>
        <p:spPr>
          <a:xfrm>
            <a:off x="6289660" y="2301470"/>
            <a:ext cx="1589135" cy="26353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F32180-B57E-4907-AC67-18197C872152}"/>
              </a:ext>
            </a:extLst>
          </p:cNvPr>
          <p:cNvSpPr txBox="1"/>
          <p:nvPr/>
        </p:nvSpPr>
        <p:spPr>
          <a:xfrm>
            <a:off x="1275494" y="5515641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 실행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F2F22E-DF9C-424A-9D08-742A975B1149}"/>
              </a:ext>
            </a:extLst>
          </p:cNvPr>
          <p:cNvSpPr txBox="1"/>
          <p:nvPr/>
        </p:nvSpPr>
        <p:spPr>
          <a:xfrm>
            <a:off x="3629902" y="5517238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로그인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A2FAD6-AA16-4D93-8290-61CF9DC79872}"/>
              </a:ext>
            </a:extLst>
          </p:cNvPr>
          <p:cNvSpPr txBox="1"/>
          <p:nvPr/>
        </p:nvSpPr>
        <p:spPr>
          <a:xfrm>
            <a:off x="6031946" y="5515641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지역별 매장 검색 </a:t>
            </a:r>
          </a:p>
        </p:txBody>
      </p:sp>
    </p:spTree>
    <p:extLst>
      <p:ext uri="{BB962C8B-B14F-4D97-AF65-F5344CB8AC3E}">
        <p14:creationId xmlns:p14="http://schemas.microsoft.com/office/powerpoint/2010/main" val="169918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5D53BE-69E1-4D81-B2D4-EBCFF32ED204}"/>
              </a:ext>
            </a:extLst>
          </p:cNvPr>
          <p:cNvSpPr/>
          <p:nvPr/>
        </p:nvSpPr>
        <p:spPr>
          <a:xfrm>
            <a:off x="323528" y="332656"/>
            <a:ext cx="8496944" cy="61926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203200" dist="215900" dir="468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0000"/>
              </a:highlight>
            </a:endParaRPr>
          </a:p>
        </p:txBody>
      </p:sp>
      <p:pic>
        <p:nvPicPr>
          <p:cNvPr id="30" name="Picture 2" descr="emart24 pngì ëí ì´ë¯¸ì§ ê²ìê²°ê³¼">
            <a:extLst>
              <a:ext uri="{FF2B5EF4-FFF2-40B4-BE49-F238E27FC236}">
                <a16:creationId xmlns:a16="http://schemas.microsoft.com/office/drawing/2014/main" id="{477B41EF-F74F-47B4-94E4-601AD6B99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7" y="6093296"/>
            <a:ext cx="1237394" cy="33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24D64-4D36-4F5C-956D-B4003C782499}"/>
              </a:ext>
            </a:extLst>
          </p:cNvPr>
          <p:cNvSpPr txBox="1"/>
          <p:nvPr/>
        </p:nvSpPr>
        <p:spPr>
          <a:xfrm>
            <a:off x="2663788" y="54868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제안시스템의 형상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8DAFB8-B289-45C3-8A6F-D3EB32DBA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49781" y="1353003"/>
            <a:ext cx="3849479" cy="38494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7ADECF-1747-4522-945F-627F1AA3E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94521" y="1379721"/>
            <a:ext cx="3849479" cy="38494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99C58A0-1783-49E2-BC7B-104D4BD69F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3" t="15722" r="21711" b="12840"/>
          <a:stretch/>
        </p:blipFill>
        <p:spPr>
          <a:xfrm>
            <a:off x="3790764" y="1882394"/>
            <a:ext cx="1545223" cy="2664296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17A607FE-4219-400D-9F9A-2F7B2C6807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0" t="15722" r="22610" b="12840"/>
          <a:stretch/>
        </p:blipFill>
        <p:spPr>
          <a:xfrm>
            <a:off x="6436012" y="1883777"/>
            <a:ext cx="1592372" cy="26511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9F52B6-0AEB-4139-AB7D-642DEFF5A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5714" y="1334669"/>
            <a:ext cx="3849479" cy="38494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9DC444-51CD-483B-A5FF-52EF05361D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5" t="16685" r="21275" b="13239"/>
          <a:stretch/>
        </p:blipFill>
        <p:spPr>
          <a:xfrm>
            <a:off x="1057591" y="1882394"/>
            <a:ext cx="1589136" cy="26353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16D2ED-3B54-4799-938C-1AE058C14661}"/>
              </a:ext>
            </a:extLst>
          </p:cNvPr>
          <p:cNvSpPr txBox="1"/>
          <p:nvPr/>
        </p:nvSpPr>
        <p:spPr>
          <a:xfrm>
            <a:off x="679436" y="5184148"/>
            <a:ext cx="2379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매장 내의 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B4DFC-BAB0-4F3A-8DDE-7903F1601D39}"/>
              </a:ext>
            </a:extLst>
          </p:cNvPr>
          <p:cNvSpPr txBox="1"/>
          <p:nvPr/>
        </p:nvSpPr>
        <p:spPr>
          <a:xfrm>
            <a:off x="3437855" y="5202482"/>
            <a:ext cx="2021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선택한 상품의 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 정보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7A679-5C73-4171-A7D9-0FB340F0D9CC}"/>
              </a:ext>
            </a:extLst>
          </p:cNvPr>
          <p:cNvSpPr txBox="1"/>
          <p:nvPr/>
        </p:nvSpPr>
        <p:spPr>
          <a:xfrm>
            <a:off x="6145757" y="5202482"/>
            <a:ext cx="2098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매장 내 상품의 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 확인 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예약 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882CFD4-7062-4981-B1CF-8101C9421B69}"/>
              </a:ext>
            </a:extLst>
          </p:cNvPr>
          <p:cNvCxnSpPr/>
          <p:nvPr/>
        </p:nvCxnSpPr>
        <p:spPr>
          <a:xfrm flipV="1">
            <a:off x="6436012" y="5661248"/>
            <a:ext cx="144835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000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짚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412</Words>
  <Application>Microsoft Office PowerPoint</Application>
  <PresentationFormat>화면 슬라이드 쇼(4:3)</PresentationFormat>
  <Paragraphs>117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나눔스퀘어</vt:lpstr>
      <vt:lpstr>맑은 고딕</vt:lpstr>
      <vt:lpstr>Arial</vt:lpstr>
      <vt:lpstr>나눔스퀘어 Bold</vt:lpstr>
      <vt:lpstr>나눔스퀘어 ExtraBold</vt:lpstr>
      <vt:lpstr>Noto Sans Korean Medium</vt:lpstr>
      <vt:lpstr>Noto Sans Korean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 승현</dc:creator>
  <cp:lastModifiedBy>SAMSUNG</cp:lastModifiedBy>
  <cp:revision>26</cp:revision>
  <dcterms:created xsi:type="dcterms:W3CDTF">2019-03-20T04:35:06Z</dcterms:created>
  <dcterms:modified xsi:type="dcterms:W3CDTF">2019-06-19T01:58:48Z</dcterms:modified>
</cp:coreProperties>
</file>